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71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5.png"/><Relationship Id="rId17" Type="http://schemas.microsoft.com/office/2007/relationships/hdphoto" Target="../media/hdphoto8.wdp"/><Relationship Id="rId2" Type="http://schemas.openxmlformats.org/officeDocument/2006/relationships/image" Target="../media/image10.jpe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14.jpeg"/><Relationship Id="rId4" Type="http://schemas.openxmlformats.org/officeDocument/2006/relationships/image" Target="../media/image11.jpeg"/><Relationship Id="rId9" Type="http://schemas.microsoft.com/office/2007/relationships/hdphoto" Target="../media/hdphoto4.wdp"/><Relationship Id="rId1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3608" y="-79653"/>
            <a:ext cx="7488832" cy="175432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b="1" dirty="0" smtClean="0"/>
              <a:t>  </a:t>
            </a:r>
          </a:p>
          <a:p>
            <a:pPr algn="ctr"/>
            <a:r>
              <a:rPr lang="ru-RU" b="1" dirty="0"/>
              <a:t> </a:t>
            </a:r>
          </a:p>
          <a:p>
            <a:pPr algn="ctr"/>
            <a:r>
              <a:rPr lang="ru-RU" b="1" dirty="0"/>
              <a:t> 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4581128"/>
            <a:ext cx="7175351" cy="93610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/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Комплексный подход к проблеме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п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рогнозирования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риска развития кариеса в детском возрасте</a:t>
            </a:r>
            <a:endParaRPr lang="ru-RU" sz="3200" b="1" i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46156" y="5661248"/>
            <a:ext cx="5637010" cy="882119"/>
          </a:xfrm>
        </p:spPr>
        <p:txBody>
          <a:bodyPr>
            <a:normAutofit lnSpcReduction="10000"/>
          </a:bodyPr>
          <a:lstStyle/>
          <a:p>
            <a:r>
              <a:rPr lang="ru-RU" sz="1900" b="1" dirty="0"/>
              <a:t>Скрипкина Галина </a:t>
            </a:r>
            <a:r>
              <a:rPr lang="ru-RU" sz="1900" b="1" dirty="0" smtClean="0"/>
              <a:t>Ивановна – д.м.н., зав. кафедрой детской стоматологии </a:t>
            </a:r>
            <a:r>
              <a:rPr lang="ru-RU" sz="1900" b="1" dirty="0" err="1" smtClean="0"/>
              <a:t>ОмГМУ</a:t>
            </a:r>
            <a:endParaRPr lang="ru-RU" sz="1900" b="1" dirty="0"/>
          </a:p>
          <a:p>
            <a:endParaRPr lang="ru-RU" dirty="0"/>
          </a:p>
        </p:txBody>
      </p:sp>
      <p:pic>
        <p:nvPicPr>
          <p:cNvPr id="6" name="Picture 2" descr="http://badnews.org.ru/_nw/8/419633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30193"/>
            <a:ext cx="4967183" cy="3438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267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548680"/>
            <a:ext cx="8229600" cy="1066800"/>
          </a:xfrm>
        </p:spPr>
        <p:txBody>
          <a:bodyPr/>
          <a:lstStyle/>
          <a:p>
            <a:r>
              <a:rPr lang="ru-RU" sz="3200" u="sng" dirty="0">
                <a:solidFill>
                  <a:srgbClr val="002060"/>
                </a:solidFill>
              </a:rPr>
              <a:t>Медико-социальный </a:t>
            </a:r>
            <a:r>
              <a:rPr lang="ru-RU" sz="3200" u="sng" dirty="0" smtClean="0">
                <a:solidFill>
                  <a:srgbClr val="002060"/>
                </a:solidFill>
              </a:rPr>
              <a:t>эффект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77458" y="1613070"/>
            <a:ext cx="3312368" cy="156247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Снижение </a:t>
            </a:r>
            <a:r>
              <a:rPr lang="ru-RU" b="1" u="sng" dirty="0">
                <a:solidFill>
                  <a:srgbClr val="FF0000"/>
                </a:solidFill>
              </a:rPr>
              <a:t>распространённости</a:t>
            </a:r>
            <a:r>
              <a:rPr lang="ru-RU" dirty="0"/>
              <a:t> кариеса зубов у детей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60362" y="1613070"/>
            <a:ext cx="3312368" cy="156247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Снижение </a:t>
            </a:r>
            <a:r>
              <a:rPr lang="ru-RU" b="1" u="sng" dirty="0">
                <a:solidFill>
                  <a:srgbClr val="FF0000"/>
                </a:solidFill>
              </a:rPr>
              <a:t>интенсивности </a:t>
            </a:r>
            <a:r>
              <a:rPr lang="ru-RU" dirty="0"/>
              <a:t>кариеса зубов у детей</a:t>
            </a:r>
          </a:p>
        </p:txBody>
      </p:sp>
      <p:sp>
        <p:nvSpPr>
          <p:cNvPr id="5" name="Овал 4"/>
          <p:cNvSpPr/>
          <p:nvPr/>
        </p:nvSpPr>
        <p:spPr>
          <a:xfrm>
            <a:off x="2699792" y="4149080"/>
            <a:ext cx="3816424" cy="206652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Снижение </a:t>
            </a:r>
            <a:r>
              <a:rPr lang="ru-RU" b="1" u="sng" dirty="0">
                <a:solidFill>
                  <a:srgbClr val="FF0000"/>
                </a:solidFill>
              </a:rPr>
              <a:t>ЗАБОЛЕВАЕМОСТИ</a:t>
            </a:r>
            <a:r>
              <a:rPr lang="ru-RU" dirty="0"/>
              <a:t> кариесом зубов в </a:t>
            </a:r>
            <a:r>
              <a:rPr lang="ru-RU" dirty="0" smtClean="0"/>
              <a:t>регионе</a:t>
            </a:r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 rot="2403921">
            <a:off x="6025077" y="3307426"/>
            <a:ext cx="766536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9402107">
            <a:off x="2328658" y="3342411"/>
            <a:ext cx="742267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75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r>
              <a:rPr lang="ru-RU" u="sng" dirty="0" smtClean="0">
                <a:solidFill>
                  <a:srgbClr val="002060"/>
                </a:solidFill>
              </a:rPr>
              <a:t>Экономический эффект</a:t>
            </a:r>
            <a:endParaRPr lang="ru-RU" u="sng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988840"/>
            <a:ext cx="8229600" cy="4325112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sz="2100" b="1" dirty="0" smtClean="0"/>
              <a:t>1. Для сохранения </a:t>
            </a:r>
            <a:r>
              <a:rPr lang="ru-RU" sz="2100" b="1" dirty="0" err="1" smtClean="0"/>
              <a:t>кариесрезистентности</a:t>
            </a:r>
            <a:r>
              <a:rPr lang="ru-RU" sz="2100" b="1" dirty="0" smtClean="0"/>
              <a:t> у пациента, который находится в группе риска необходимо затратить около 200 рублей (2 курса </a:t>
            </a:r>
            <a:r>
              <a:rPr lang="ru-RU" sz="2100" b="1" dirty="0" err="1" smtClean="0"/>
              <a:t>реминерализующей</a:t>
            </a:r>
            <a:r>
              <a:rPr lang="ru-RU" sz="2100" b="1" dirty="0" smtClean="0"/>
              <a:t> терапии).</a:t>
            </a:r>
          </a:p>
          <a:p>
            <a:pPr algn="just">
              <a:lnSpc>
                <a:spcPct val="120000"/>
              </a:lnSpc>
            </a:pPr>
            <a:r>
              <a:rPr lang="ru-RU" sz="2100" b="1" dirty="0" smtClean="0"/>
              <a:t>2. Для постановки 1 пломбы из композиционного пломбировочного материала (химического отверждения) необходимо затратить 500 рублей.</a:t>
            </a:r>
          </a:p>
          <a:p>
            <a:pPr algn="just">
              <a:lnSpc>
                <a:spcPct val="120000"/>
              </a:lnSpc>
            </a:pPr>
            <a:r>
              <a:rPr lang="ru-RU" sz="2100" b="1" dirty="0" smtClean="0"/>
              <a:t>Экономический эффект от внедрения программ для ЭВМ составляет 300 рублей в год на 1 пациента.</a:t>
            </a:r>
          </a:p>
          <a:p>
            <a:pPr algn="just">
              <a:lnSpc>
                <a:spcPct val="120000"/>
              </a:lnSpc>
            </a:pPr>
            <a:endParaRPr lang="ru-RU" sz="2100" b="1" dirty="0" smtClean="0"/>
          </a:p>
          <a:p>
            <a:pPr algn="just">
              <a:lnSpc>
                <a:spcPct val="120000"/>
              </a:lnSpc>
            </a:pPr>
            <a:r>
              <a:rPr lang="ru-RU" sz="2100" b="1" dirty="0" smtClean="0"/>
              <a:t>В Омской области проживает около 367306 детей. Из них 30% - </a:t>
            </a:r>
            <a:r>
              <a:rPr lang="ru-RU" sz="2100" b="1" dirty="0" err="1" smtClean="0"/>
              <a:t>кариесрезистентные</a:t>
            </a:r>
            <a:r>
              <a:rPr lang="ru-RU" sz="2100" b="1" dirty="0" smtClean="0"/>
              <a:t> (120000 детей), из которых 30% - </a:t>
            </a:r>
            <a:r>
              <a:rPr lang="ru-RU" sz="2100" b="1" dirty="0" err="1" smtClean="0"/>
              <a:t>кариесподверженные</a:t>
            </a:r>
            <a:r>
              <a:rPr lang="ru-RU" sz="2100" b="1" dirty="0"/>
              <a:t> </a:t>
            </a:r>
            <a:r>
              <a:rPr lang="ru-RU" sz="2100" b="1" dirty="0" smtClean="0"/>
              <a:t>(35000 детей).</a:t>
            </a:r>
          </a:p>
          <a:p>
            <a:pPr algn="just">
              <a:lnSpc>
                <a:spcPct val="120000"/>
              </a:lnSpc>
            </a:pPr>
            <a:r>
              <a:rPr lang="ru-RU" sz="2100" b="1" dirty="0" smtClean="0"/>
              <a:t> </a:t>
            </a:r>
            <a:r>
              <a:rPr lang="ru-RU" sz="2100" b="1" u="sng" dirty="0" smtClean="0"/>
              <a:t>35000 </a:t>
            </a:r>
            <a:r>
              <a:rPr lang="en-US" sz="2100" b="1" u="sng" dirty="0" smtClean="0"/>
              <a:t>x</a:t>
            </a:r>
            <a:r>
              <a:rPr lang="ru-RU" sz="2100" b="1" u="sng" dirty="0" smtClean="0"/>
              <a:t> 300 руб. = </a:t>
            </a:r>
            <a:r>
              <a:rPr lang="ru-RU" sz="2100" b="1" u="sng" dirty="0" smtClean="0">
                <a:solidFill>
                  <a:srgbClr val="FF0000"/>
                </a:solidFill>
              </a:rPr>
              <a:t>10,5 млн. рублей </a:t>
            </a:r>
            <a:r>
              <a:rPr lang="ru-RU" sz="2100" b="1" u="sng" dirty="0" smtClean="0"/>
              <a:t>– экономический эффект от внедрения программ в Омской области.</a:t>
            </a:r>
            <a:endParaRPr lang="ru-RU" sz="2100" b="1" u="sng" dirty="0"/>
          </a:p>
          <a:p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148262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39552" y="2564904"/>
            <a:ext cx="8229600" cy="3816424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/>
              <a:t>Россия наряду с остальными странами взяла на себя обязательства по достижению </a:t>
            </a:r>
            <a:r>
              <a:rPr lang="ru-RU" sz="2000" b="1" i="1" u="sng" dirty="0">
                <a:solidFill>
                  <a:srgbClr val="FF0000"/>
                </a:solidFill>
              </a:rPr>
              <a:t>основных целей </a:t>
            </a:r>
            <a:r>
              <a:rPr lang="ru-RU" sz="2000" b="1" i="1" dirty="0">
                <a:solidFill>
                  <a:srgbClr val="FF0000"/>
                </a:solidFill>
              </a:rPr>
              <a:t>«</a:t>
            </a:r>
            <a:r>
              <a:rPr lang="ru-RU" sz="2000" b="1" i="1" dirty="0" smtClean="0">
                <a:solidFill>
                  <a:srgbClr val="FF0000"/>
                </a:solidFill>
              </a:rPr>
              <a:t>Альянса </a:t>
            </a:r>
            <a:r>
              <a:rPr lang="ru-RU" sz="2000" b="1" i="1" dirty="0">
                <a:solidFill>
                  <a:srgbClr val="FF0000"/>
                </a:solidFill>
              </a:rPr>
              <a:t>за Будущее без Кариеса</a:t>
            </a:r>
            <a:r>
              <a:rPr lang="ru-RU" sz="2000" b="1" i="1" dirty="0" smtClean="0">
                <a:solidFill>
                  <a:srgbClr val="FF0000"/>
                </a:solidFill>
              </a:rPr>
              <a:t>»:</a:t>
            </a:r>
            <a:endParaRPr lang="ru-RU" sz="2000" b="1" i="1" dirty="0">
              <a:solidFill>
                <a:srgbClr val="FF0000"/>
              </a:solidFill>
            </a:endParaRPr>
          </a:p>
          <a:p>
            <a:r>
              <a:rPr lang="ru-RU" sz="2000" dirty="0"/>
              <a:t>- к 2015 году 90% стоматологических университетов и стоматологических ассоциаций должны принять и способствовать продвижению нового подхода – «Кариес как непрерывно протекающее заболевание» для улучшения профилактики и лечения кариеса.</a:t>
            </a:r>
          </a:p>
          <a:p>
            <a:r>
              <a:rPr lang="ru-RU" sz="2000" dirty="0"/>
              <a:t>- к 2020 году региональные члены «Альянса за Будущее без Кариеса» должны интегрировать комплекс мер, отвечающих местным условиям, по профилактике кариеса, а также сформировать развитую систему мониторинга и менеджмента на локальном уровне.</a:t>
            </a:r>
          </a:p>
          <a:p>
            <a:r>
              <a:rPr lang="ru-RU" sz="2000" dirty="0"/>
              <a:t>- </a:t>
            </a:r>
            <a:r>
              <a:rPr lang="ru-RU" sz="2000" b="1" i="1" u="sng" dirty="0">
                <a:solidFill>
                  <a:srgbClr val="FF0000"/>
                </a:solidFill>
              </a:rPr>
              <a:t>каждый ребенок, рожденный в 2026 году, не будет поражен кариесом на протяжении всей своей жизни.</a:t>
            </a:r>
          </a:p>
          <a:p>
            <a:endParaRPr lang="ru-RU" sz="2000" dirty="0"/>
          </a:p>
        </p:txBody>
      </p:sp>
      <p:pic>
        <p:nvPicPr>
          <p:cNvPr id="4" name="Picture 2" descr="F:\статья\Рис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548681"/>
            <a:ext cx="3456384" cy="198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15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 algn="ctr"/>
            <a:endParaRPr lang="ru-RU" sz="6000" dirty="0" smtClean="0"/>
          </a:p>
          <a:p>
            <a:pPr algn="ctr"/>
            <a:r>
              <a:rPr lang="ru-RU" sz="3600" b="1" dirty="0" smtClean="0"/>
              <a:t>Благодарю за внимание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77179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340768"/>
            <a:ext cx="741682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u="sng" dirty="0">
                <a:solidFill>
                  <a:schemeClr val="tx2">
                    <a:lumMod val="75000"/>
                  </a:schemeClr>
                </a:solidFill>
              </a:rPr>
              <a:t>цель исследования: </a:t>
            </a:r>
            <a:endParaRPr lang="ru-RU" sz="3200" b="1" i="1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3200" dirty="0"/>
          </a:p>
          <a:p>
            <a:pPr algn="just"/>
            <a:r>
              <a:rPr lang="ru-RU" sz="2800" dirty="0"/>
              <a:t>Разработать и реализовать пути </a:t>
            </a:r>
            <a:r>
              <a:rPr lang="ru-RU" sz="2800" dirty="0" err="1"/>
              <a:t>донозологической</a:t>
            </a:r>
            <a:r>
              <a:rPr lang="ru-RU" sz="2800" dirty="0"/>
              <a:t> диагностики и прогнозирования </a:t>
            </a:r>
            <a:r>
              <a:rPr lang="ru-RU" sz="2800" dirty="0" smtClean="0"/>
              <a:t>кариеса зубов </a:t>
            </a:r>
            <a:r>
              <a:rPr lang="ru-RU" sz="2800" dirty="0"/>
              <a:t>у детей с использованием клинико-лабораторных исследований и математического моделирования.</a:t>
            </a:r>
          </a:p>
        </p:txBody>
      </p:sp>
    </p:spTree>
    <p:extLst>
      <p:ext uri="{BB962C8B-B14F-4D97-AF65-F5344CB8AC3E}">
        <p14:creationId xmlns:p14="http://schemas.microsoft.com/office/powerpoint/2010/main" val="180672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3645024"/>
            <a:ext cx="6512511" cy="1143000"/>
          </a:xfrm>
        </p:spPr>
        <p:txBody>
          <a:bodyPr>
            <a:noAutofit/>
          </a:bodyPr>
          <a:lstStyle/>
          <a:p>
            <a:pPr algn="ctr"/>
            <a:endParaRPr lang="ru-RU" sz="2000" u="sng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79252123"/>
              </p:ext>
            </p:extLst>
          </p:nvPr>
        </p:nvGraphicFramePr>
        <p:xfrm>
          <a:off x="251518" y="1196753"/>
          <a:ext cx="8640964" cy="54638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9868"/>
                <a:gridCol w="1439868"/>
                <a:gridCol w="1439868"/>
                <a:gridCol w="1439868"/>
                <a:gridCol w="1440746"/>
                <a:gridCol w="1440746"/>
              </a:tblGrid>
              <a:tr h="8957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Сроки наблюдения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40" marR="49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err="1" smtClean="0">
                          <a:effectLst/>
                        </a:rPr>
                        <a:t>КПУ+кп</a:t>
                      </a:r>
                      <a:r>
                        <a:rPr lang="ru-RU" sz="1200" b="1" dirty="0" smtClean="0">
                          <a:effectLst/>
                        </a:rPr>
                        <a:t>,</a:t>
                      </a:r>
                      <a:r>
                        <a:rPr lang="ru-RU" sz="1200" b="1" baseline="0" dirty="0" smtClean="0">
                          <a:effectLst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</a:rPr>
                        <a:t>кп</a:t>
                      </a:r>
                      <a:r>
                        <a:rPr lang="ru-RU" sz="1200" b="1" dirty="0" smtClean="0">
                          <a:effectLst/>
                        </a:rPr>
                        <a:t>,</a:t>
                      </a:r>
                      <a:r>
                        <a:rPr lang="ru-RU" sz="1200" b="1" baseline="0" dirty="0" smtClean="0">
                          <a:effectLst/>
                        </a:rPr>
                        <a:t> </a:t>
                      </a:r>
                      <a:r>
                        <a:rPr lang="ru-RU" sz="1200" b="1" dirty="0" smtClean="0">
                          <a:effectLst/>
                        </a:rPr>
                        <a:t>КПУ</a:t>
                      </a:r>
                      <a:endParaRPr lang="ru-RU" sz="120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40" marR="49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ИГР-У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40" marR="49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РМА </a:t>
                      </a:r>
                      <a:r>
                        <a:rPr lang="ru-RU" sz="1200" b="1" dirty="0" smtClean="0">
                          <a:effectLst/>
                        </a:rPr>
                        <a:t>(%)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40" marR="49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ТЭР-тест </a:t>
                      </a:r>
                      <a:r>
                        <a:rPr lang="ru-RU" sz="1200" b="1" dirty="0" smtClean="0">
                          <a:effectLst/>
                        </a:rPr>
                        <a:t>(</a:t>
                      </a:r>
                      <a:r>
                        <a:rPr lang="ru-RU" sz="1200" b="1" dirty="0">
                          <a:effectLst/>
                        </a:rPr>
                        <a:t>мкА)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40" marR="4964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КОСРЭ-тест (мкА)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40" marR="49640" marT="0" marB="0">
                    <a:solidFill>
                      <a:srgbClr val="FFC000"/>
                    </a:solidFill>
                  </a:tcPr>
                </a:tc>
              </a:tr>
              <a:tr h="6334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5-6 лет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40" marR="49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0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40" marR="49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0,4±0,14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40" marR="49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3,46±1,91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40" marR="49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4,40±1,32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40" marR="4964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0,93±0,19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40" marR="49640" marT="0" marB="0">
                    <a:solidFill>
                      <a:srgbClr val="FFC000"/>
                    </a:solidFill>
                  </a:tcPr>
                </a:tc>
              </a:tr>
              <a:tr h="3890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6-7 лет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40" marR="49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0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40" marR="49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2,6±1,7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40" marR="49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6,88±2,66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40" marR="49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5,45±3,09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40" marR="4964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1,25±0,75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40" marR="49640" marT="0" marB="0">
                    <a:solidFill>
                      <a:srgbClr val="FFC000"/>
                    </a:solidFill>
                  </a:tcPr>
                </a:tc>
              </a:tr>
              <a:tr h="4899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7-8 лет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40" marR="49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40" marR="49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0,8±0,26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40" marR="49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6,87±2,65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40" marR="49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-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40" marR="4964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-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40" marR="49640" marT="0" marB="0">
                    <a:solidFill>
                      <a:srgbClr val="FFC000"/>
                    </a:solidFill>
                  </a:tcPr>
                </a:tc>
              </a:tr>
              <a:tr h="6334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12 лет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40" marR="49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0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40" marR="49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0,5±0,18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40" marR="49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10,5±0,31 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40" marR="49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0,62±0,21 *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40" marR="4964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0,02±0,03 *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40" marR="49640" marT="0" marB="0">
                    <a:solidFill>
                      <a:srgbClr val="FFC000"/>
                    </a:solidFill>
                  </a:tcPr>
                </a:tc>
              </a:tr>
              <a:tr h="6334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13 лет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40" marR="49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40" marR="49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0,7±0,4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40" marR="49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5,0±2,8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40" marR="49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0,91±0,1*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40" marR="4964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0,13±0,03*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40" marR="49640" marT="0" marB="0">
                    <a:solidFill>
                      <a:srgbClr val="FFC000"/>
                    </a:solidFill>
                  </a:tcPr>
                </a:tc>
              </a:tr>
              <a:tr h="3082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14 лет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40" marR="49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40" marR="49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0,8±0,3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40" marR="49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7,9±7,5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40" marR="49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0,96±0,1*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40" marR="4964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0,08±0,03*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40" marR="49640" marT="0" marB="0">
                    <a:solidFill>
                      <a:srgbClr val="FFC000"/>
                    </a:solidFill>
                  </a:tcPr>
                </a:tc>
              </a:tr>
              <a:tr h="4488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15 лет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40" marR="49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40" marR="49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0,6±0,20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40" marR="49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8,6±0,50 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40" marR="49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0,90±0,25 *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40" marR="4964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0,05±0,05 *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40" marR="49640" marT="0" marB="0">
                    <a:solidFill>
                      <a:srgbClr val="FFC000"/>
                    </a:solidFill>
                  </a:tcPr>
                </a:tc>
              </a:tr>
              <a:tr h="4958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16 лет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40" marR="49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40" marR="49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0,6±0,10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40" marR="49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9,9±3,80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40" marR="49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0,60±0,10*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40" marR="4964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0,04±0,03*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40" marR="49640" marT="0" marB="0">
                    <a:solidFill>
                      <a:srgbClr val="FFC000"/>
                    </a:solidFill>
                  </a:tcPr>
                </a:tc>
              </a:tr>
              <a:tr h="4725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17 лет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40" marR="49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40" marR="49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0,6±0,20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40" marR="49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9,9±3,70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40" marR="49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0,60±0,20*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40" marR="4964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0,04±0,03*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40" marR="49640" marT="0" marB="0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67544" y="260648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/>
              <a:t>Изменение в динамике клинических показателей гомеостаза полости рта у </a:t>
            </a:r>
            <a:r>
              <a:rPr lang="ru-RU" b="1" u="sng" dirty="0" err="1"/>
              <a:t>кариесрезистентных</a:t>
            </a:r>
            <a:r>
              <a:rPr lang="ru-RU" b="1" u="sng" dirty="0"/>
              <a:t> детей дошкольного и школьного возраста (М±</a:t>
            </a:r>
            <a:r>
              <a:rPr lang="en-US" b="1" u="sng" dirty="0"/>
              <a:t>m</a:t>
            </a:r>
            <a:r>
              <a:rPr lang="ru-RU" b="1" u="sng" dirty="0"/>
              <a:t>)</a:t>
            </a:r>
            <a:br>
              <a:rPr lang="ru-RU" b="1" u="sng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0921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479549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sz="2000" b="1" u="sng" dirty="0">
                <a:solidFill>
                  <a:schemeClr val="tx1"/>
                </a:solidFill>
              </a:rPr>
              <a:t>Физико-химические параметры ротовой жидкости </a:t>
            </a:r>
            <a:r>
              <a:rPr lang="ru-RU" sz="2000" b="1" u="sng" dirty="0" err="1">
                <a:solidFill>
                  <a:schemeClr val="tx1"/>
                </a:solidFill>
              </a:rPr>
              <a:t>кариесрезистентных</a:t>
            </a:r>
            <a:r>
              <a:rPr lang="ru-RU" sz="2000" b="1" u="sng" dirty="0">
                <a:solidFill>
                  <a:schemeClr val="tx1"/>
                </a:solidFill>
              </a:rPr>
              <a:t> детей дошкольного и школьного возраста (М±</a:t>
            </a:r>
            <a:r>
              <a:rPr lang="en-US" sz="2000" b="1" u="sng" dirty="0">
                <a:solidFill>
                  <a:schemeClr val="tx1"/>
                </a:solidFill>
              </a:rPr>
              <a:t>m</a:t>
            </a:r>
            <a:r>
              <a:rPr lang="ru-RU" sz="2000" b="1" u="sng" dirty="0">
                <a:solidFill>
                  <a:schemeClr val="tx1"/>
                </a:solidFill>
              </a:rPr>
              <a:t>)</a:t>
            </a:r>
            <a:r>
              <a:rPr lang="ru-RU" sz="2000" b="1" dirty="0">
                <a:solidFill>
                  <a:schemeClr val="tx1"/>
                </a:solidFill>
              </a:rPr>
              <a:t/>
            </a:r>
            <a:br>
              <a:rPr lang="ru-RU" sz="2000" b="1" dirty="0">
                <a:solidFill>
                  <a:schemeClr val="tx1"/>
                </a:solidFill>
              </a:rPr>
            </a:br>
            <a:endParaRPr lang="ru-RU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4294967295"/>
                <p:extLst>
                  <p:ext uri="{D42A27DB-BD31-4B8C-83A1-F6EECF244321}">
                    <p14:modId xmlns:p14="http://schemas.microsoft.com/office/powerpoint/2010/main" val="1796814416"/>
                  </p:ext>
                </p:extLst>
              </p:nvPr>
            </p:nvGraphicFramePr>
            <p:xfrm>
              <a:off x="215517" y="1346239"/>
              <a:ext cx="8640958" cy="5486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68418"/>
                    <a:gridCol w="658250"/>
                    <a:gridCol w="732078"/>
                    <a:gridCol w="804873"/>
                    <a:gridCol w="732078"/>
                    <a:gridCol w="731562"/>
                    <a:gridCol w="658767"/>
                    <a:gridCol w="731562"/>
                    <a:gridCol w="658767"/>
                    <a:gridCol w="588554"/>
                    <a:gridCol w="839946"/>
                    <a:gridCol w="936103"/>
                  </a:tblGrid>
                  <a:tr h="1956902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/>
                            </a:rPr>
                            <a:t>Возрастные</a:t>
                          </a:r>
                        </a:p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/>
                            </a:rPr>
                            <a:t>группы</a:t>
                          </a:r>
                          <a:endParaRPr lang="ru-RU" sz="12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644" marR="50644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/>
                            </a:rPr>
                            <a:t>рН слюны</a:t>
                          </a:r>
                          <a:endParaRPr lang="ru-RU" sz="12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644" marR="50644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/>
                            </a:rPr>
                            <a:t>Вязкость слюны</a:t>
                          </a:r>
                        </a:p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/>
                            </a:rPr>
                            <a:t>(СПЗ)</a:t>
                          </a:r>
                          <a:endParaRPr lang="ru-RU" sz="12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644" marR="50644" marT="0" marB="0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b="1" dirty="0">
                              <a:effectLst/>
                            </a:rPr>
                            <a:t>a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sz="1200" b="1" i="1"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1" i="1">
                                      <a:effectLst/>
                                      <a:latin typeface="Cambria Math"/>
                                    </a:rPr>
                                    <m:t>𝐍𝐚</m:t>
                                  </m:r>
                                </m:e>
                                <m:sup>
                                  <m:r>
                                    <a:rPr lang="ru-RU" sz="1200" b="1">
                                      <a:effectLst/>
                                      <a:latin typeface="Cambria Math"/>
                                    </a:rPr>
                                    <m:t>+</m:t>
                                  </m:r>
                                </m:sup>
                              </m:sSup>
                            </m:oMath>
                          </a14:m>
                          <a:r>
                            <a:rPr lang="ru-RU" sz="1200" b="1" dirty="0">
                              <a:effectLst/>
                            </a:rPr>
                            <a:t> (г</a:t>
                          </a:r>
                          <a:r>
                            <a:rPr lang="en-US" sz="1200" b="1" dirty="0">
                              <a:effectLst/>
                            </a:rPr>
                            <a:t>/</a:t>
                          </a:r>
                          <a:r>
                            <a:rPr lang="ru-RU" sz="1200" b="1" dirty="0">
                              <a:effectLst/>
                            </a:rPr>
                            <a:t>л)</a:t>
                          </a:r>
                          <a:endParaRPr lang="ru-RU" sz="12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644" marR="50644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b="1" dirty="0">
                              <a:effectLst/>
                            </a:rPr>
                            <a:t>a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1">
                                  <a:effectLst/>
                                  <a:latin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ru-RU" sz="1200" b="1" i="1"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1" i="1">
                                      <a:effectLst/>
                                      <a:latin typeface="Cambria Math"/>
                                    </a:rPr>
                                    <m:t>𝐊</m:t>
                                  </m:r>
                                </m:e>
                                <m:sup>
                                  <m:r>
                                    <a:rPr lang="ru-RU" sz="1200" b="1">
                                      <a:effectLst/>
                                      <a:latin typeface="Cambria Math"/>
                                    </a:rPr>
                                    <m:t>+</m:t>
                                  </m:r>
                                </m:sup>
                              </m:sSup>
                            </m:oMath>
                          </a14:m>
                          <a:r>
                            <a:rPr lang="ru-RU" sz="1200" b="1" dirty="0">
                              <a:effectLst/>
                            </a:rPr>
                            <a:t> (г</a:t>
                          </a:r>
                          <a:r>
                            <a:rPr lang="en-US" sz="1200" b="1" dirty="0">
                              <a:effectLst/>
                            </a:rPr>
                            <a:t>/</a:t>
                          </a:r>
                          <a:r>
                            <a:rPr lang="ru-RU" sz="1200" b="1" dirty="0">
                              <a:effectLst/>
                            </a:rPr>
                            <a:t>л)</a:t>
                          </a:r>
                          <a:endParaRPr lang="ru-RU" sz="12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644" marR="50644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sz="1200" b="1" i="1"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ru-RU" sz="1200" b="1" i="1">
                                      <a:effectLst/>
                                      <a:latin typeface="Cambria Math"/>
                                    </a:rPr>
                                    <m:t>𝐂𝐚</m:t>
                                  </m:r>
                                </m:e>
                                <m:sup>
                                  <m:r>
                                    <a:rPr lang="ru-RU" sz="1200" b="1" i="1">
                                      <a:effectLst/>
                                      <a:latin typeface="Cambria Math"/>
                                    </a:rPr>
                                    <m:t>𝟐</m:t>
                                  </m:r>
                                  <m:r>
                                    <a:rPr lang="ru-RU" sz="1200" b="1">
                                      <a:effectLst/>
                                      <a:latin typeface="Cambria Math"/>
                                    </a:rPr>
                                    <m:t>+</m:t>
                                  </m:r>
                                </m:sup>
                              </m:sSup>
                            </m:oMath>
                          </a14:m>
                          <a:r>
                            <a:rPr lang="ru-RU" sz="1200" b="1" dirty="0">
                              <a:effectLst/>
                            </a:rPr>
                            <a:t> (г/л)</a:t>
                          </a:r>
                          <a:endParaRPr lang="ru-RU" sz="12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644" marR="50644" marT="0" marB="0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/>
                            </a:rPr>
                            <a:t>Р</a:t>
                          </a:r>
                        </a:p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/>
                            </a:rPr>
                            <a:t>(г</a:t>
                          </a:r>
                          <a:r>
                            <a:rPr lang="en-US" sz="1200" b="1" dirty="0">
                              <a:effectLst/>
                            </a:rPr>
                            <a:t>/</a:t>
                          </a:r>
                          <a:r>
                            <a:rPr lang="ru-RU" sz="1200" b="1" dirty="0">
                              <a:effectLst/>
                            </a:rPr>
                            <a:t>л)</a:t>
                          </a:r>
                          <a:endParaRPr lang="ru-RU" sz="12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644" marR="50644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/>
                            </a:rPr>
                            <a:t>УЭП слюны</a:t>
                          </a:r>
                        </a:p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/>
                            </a:rPr>
                            <a:t>(Омˉ¹· смˉ¹ ·10ˉ³)</a:t>
                          </a:r>
                          <a:endParaRPr lang="ru-RU" sz="12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644" marR="50644" marT="0" marB="0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>
                              <a:effectLst/>
                            </a:rPr>
                            <a:t>ΔрН</a:t>
                          </a:r>
                        </a:p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>
                              <a:effectLst/>
                            </a:rPr>
                            <a:t>осадка</a:t>
                          </a:r>
                        </a:p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>
                              <a:effectLst/>
                            </a:rPr>
                            <a:t>слюны</a:t>
                          </a:r>
                          <a:endParaRPr lang="ru-RU" sz="12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644" marR="50644" marT="0" marB="0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>
                              <a:effectLst/>
                            </a:rPr>
                            <a:t>ΔСа</a:t>
                          </a:r>
                        </a:p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>
                              <a:effectLst/>
                            </a:rPr>
                            <a:t>осадка</a:t>
                          </a:r>
                        </a:p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>
                              <a:effectLst/>
                            </a:rPr>
                            <a:t>слюны </a:t>
                          </a:r>
                        </a:p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>
                              <a:effectLst/>
                            </a:rPr>
                            <a:t>(г/л)</a:t>
                          </a:r>
                          <a:endParaRPr lang="ru-RU" sz="12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644" marR="50644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/>
                            </a:rPr>
                            <a:t>ПР</a:t>
                          </a:r>
                        </a:p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/>
                            </a:rPr>
                            <a:t>(ПР·10ˉ7)</a:t>
                          </a:r>
                          <a:endParaRPr lang="ru-RU" sz="12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644" marR="50644" marT="0" marB="0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/>
                            </a:rPr>
                            <a:t>Масса осадка</a:t>
                          </a:r>
                        </a:p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/>
                            </a:rPr>
                            <a:t>(мг/мл)</a:t>
                          </a:r>
                          <a:endParaRPr lang="ru-RU" sz="12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644" marR="50644" marT="0" marB="0">
                        <a:solidFill>
                          <a:srgbClr val="FFC000"/>
                        </a:solidFill>
                      </a:tcPr>
                    </a:tc>
                  </a:tr>
                  <a:tr h="955087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>
                              <a:effectLst/>
                            </a:rPr>
                            <a:t>5-6 лет</a:t>
                          </a:r>
                        </a:p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>
                              <a:effectLst/>
                            </a:rPr>
                            <a:t>фон</a:t>
                          </a:r>
                          <a:endParaRPr lang="ru-RU" sz="12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644" marR="50644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>
                              <a:effectLst/>
                            </a:rPr>
                            <a:t>7,21±0,50</a:t>
                          </a:r>
                          <a:endParaRPr lang="ru-RU" sz="12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644" marR="50644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/>
                            </a:rPr>
                            <a:t>0,821±0,20</a:t>
                          </a:r>
                          <a:endParaRPr lang="ru-RU" sz="12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644" marR="50644" marT="0" marB="0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/>
                            </a:rPr>
                            <a:t>0,219±0,14</a:t>
                          </a:r>
                          <a:endParaRPr lang="ru-RU" sz="12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644" marR="50644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/>
                            </a:rPr>
                            <a:t>0,737±0,25</a:t>
                          </a:r>
                          <a:endParaRPr lang="ru-RU" sz="12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644" marR="50644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/>
                            </a:rPr>
                            <a:t>0,035±0,05***</a:t>
                          </a:r>
                          <a:endParaRPr lang="ru-RU" sz="12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644" marR="50644" marT="0" marB="0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/>
                            </a:rPr>
                            <a:t>0,118±</a:t>
                          </a:r>
                        </a:p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/>
                            </a:rPr>
                            <a:t>0.09</a:t>
                          </a:r>
                          <a:endParaRPr lang="ru-RU" sz="12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644" marR="50644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/>
                            </a:rPr>
                            <a:t>2,721±0,50</a:t>
                          </a:r>
                          <a:endParaRPr lang="ru-RU" sz="12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644" marR="50644" marT="0" marB="0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/>
                            </a:rPr>
                            <a:t>1,83±0,50***</a:t>
                          </a:r>
                          <a:endParaRPr lang="ru-RU" sz="12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644" marR="50644" marT="0" marB="0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/>
                            </a:rPr>
                            <a:t>0,023±</a:t>
                          </a:r>
                        </a:p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/>
                            </a:rPr>
                            <a:t>0,01</a:t>
                          </a:r>
                          <a:endParaRPr lang="ru-RU" sz="12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644" marR="50644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>
                              <a:effectLst/>
                            </a:rPr>
                            <a:t>2,76±0,42***</a:t>
                          </a:r>
                          <a:endParaRPr lang="ru-RU" sz="12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644" marR="50644" marT="0" marB="0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/>
                            </a:rPr>
                            <a:t>23,54±6,50</a:t>
                          </a:r>
                        </a:p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/>
                            </a:rPr>
                            <a:t> </a:t>
                          </a:r>
                          <a:endParaRPr lang="ru-RU" sz="12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644" marR="50644" marT="0" marB="0">
                        <a:solidFill>
                          <a:srgbClr val="FFC000"/>
                        </a:solidFill>
                      </a:tcPr>
                    </a:tc>
                  </a:tr>
                  <a:tr h="648798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>
                              <a:effectLst/>
                            </a:rPr>
                            <a:t>12 лет</a:t>
                          </a:r>
                        </a:p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>
                              <a:effectLst/>
                            </a:rPr>
                            <a:t>фон</a:t>
                          </a:r>
                          <a:endParaRPr lang="ru-RU" sz="12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644" marR="50644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>
                              <a:effectLst/>
                            </a:rPr>
                            <a:t>6,98±0,52</a:t>
                          </a:r>
                          <a:endParaRPr lang="ru-RU" sz="12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644" marR="50644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/>
                            </a:rPr>
                            <a:t>0,809±0,24*</a:t>
                          </a:r>
                          <a:endParaRPr lang="ru-RU" sz="12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644" marR="50644" marT="0" marB="0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>
                              <a:effectLst/>
                            </a:rPr>
                            <a:t>0,294±0,15</a:t>
                          </a:r>
                          <a:endParaRPr lang="ru-RU" sz="12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644" marR="50644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>
                              <a:effectLst/>
                            </a:rPr>
                            <a:t>0,714±0,23</a:t>
                          </a:r>
                          <a:endParaRPr lang="ru-RU" sz="12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644" marR="50644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/>
                            </a:rPr>
                            <a:t>0,055±0,03</a:t>
                          </a:r>
                          <a:endParaRPr lang="ru-RU" sz="12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644" marR="50644" marT="0" marB="0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/>
                            </a:rPr>
                            <a:t>0,119±</a:t>
                          </a:r>
                        </a:p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/>
                            </a:rPr>
                            <a:t>0,09</a:t>
                          </a:r>
                          <a:endParaRPr lang="ru-RU" sz="12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644" marR="50644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>
                              <a:effectLst/>
                            </a:rPr>
                            <a:t>3,981±0,47**</a:t>
                          </a:r>
                          <a:endParaRPr lang="ru-RU" sz="12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644" marR="50644" marT="0" marB="0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/>
                            </a:rPr>
                            <a:t>2,12±0,37</a:t>
                          </a:r>
                          <a:endParaRPr lang="ru-RU" sz="12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644" marR="50644" marT="0" marB="0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/>
                            </a:rPr>
                            <a:t>0,034±</a:t>
                          </a:r>
                        </a:p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/>
                            </a:rPr>
                            <a:t>0,03</a:t>
                          </a:r>
                          <a:endParaRPr lang="ru-RU" sz="12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644" marR="50644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/>
                            </a:rPr>
                            <a:t>3,34±0,43</a:t>
                          </a:r>
                          <a:endParaRPr lang="ru-RU" sz="12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644" marR="50644" marT="0" marB="0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/>
                            </a:rPr>
                            <a:t>58,13±7,27</a:t>
                          </a:r>
                        </a:p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/>
                            </a:rPr>
                            <a:t>**</a:t>
                          </a:r>
                          <a:endParaRPr lang="ru-RU" sz="12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644" marR="50644" marT="0" marB="0">
                        <a:solidFill>
                          <a:srgbClr val="FFC000"/>
                        </a:solidFill>
                      </a:tcPr>
                    </a:tc>
                  </a:tr>
                  <a:tr h="973196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>
                              <a:effectLst/>
                            </a:rPr>
                            <a:t>15 лет фон</a:t>
                          </a:r>
                          <a:endParaRPr lang="ru-RU" sz="12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644" marR="50644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>
                              <a:effectLst/>
                            </a:rPr>
                            <a:t>6,90±0,52</a:t>
                          </a:r>
                          <a:endParaRPr lang="ru-RU" sz="12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644" marR="50644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/>
                            </a:rPr>
                            <a:t>0,958±0,24</a:t>
                          </a:r>
                          <a:endParaRPr lang="ru-RU" sz="12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644" marR="50644" marT="0" marB="0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>
                              <a:effectLst/>
                            </a:rPr>
                            <a:t>0,314±0,15</a:t>
                          </a:r>
                          <a:endParaRPr lang="ru-RU" sz="12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644" marR="50644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>
                              <a:effectLst/>
                            </a:rPr>
                            <a:t>0,897±0,25</a:t>
                          </a:r>
                          <a:endParaRPr lang="ru-RU" sz="12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644" marR="50644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/>
                            </a:rPr>
                            <a:t>0,046±0,05***</a:t>
                          </a:r>
                          <a:endParaRPr lang="ru-RU" sz="12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644" marR="50644" marT="0" marB="0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>
                              <a:effectLst/>
                            </a:rPr>
                            <a:t>0,106±</a:t>
                          </a:r>
                        </a:p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>
                              <a:effectLst/>
                            </a:rPr>
                            <a:t>0,03</a:t>
                          </a:r>
                          <a:endParaRPr lang="ru-RU" sz="12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644" marR="50644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>
                              <a:effectLst/>
                            </a:rPr>
                            <a:t>4,805±0,48**</a:t>
                          </a:r>
                        </a:p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>
                              <a:effectLst/>
                            </a:rPr>
                            <a:t> </a:t>
                          </a:r>
                          <a:endParaRPr lang="ru-RU" sz="12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644" marR="50644" marT="0" marB="0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/>
                            </a:rPr>
                            <a:t>1,82±0,34***</a:t>
                          </a:r>
                          <a:endParaRPr lang="ru-RU" sz="12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644" marR="50644" marT="0" marB="0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/>
                            </a:rPr>
                            <a:t>0,034±</a:t>
                          </a:r>
                        </a:p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/>
                            </a:rPr>
                            <a:t>0,03</a:t>
                          </a:r>
                          <a:endParaRPr lang="ru-RU" sz="12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644" marR="50644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>
                              <a:effectLst/>
                            </a:rPr>
                            <a:t>2,68±0,40***</a:t>
                          </a:r>
                          <a:endParaRPr lang="ru-RU" sz="12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644" marR="50644" marT="0" marB="0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/>
                            </a:rPr>
                            <a:t>51,51±5,73</a:t>
                          </a:r>
                        </a:p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/>
                            </a:rPr>
                            <a:t>**</a:t>
                          </a:r>
                          <a:endParaRPr lang="ru-RU" sz="12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644" marR="50644" marT="0" marB="0">
                        <a:solidFill>
                          <a:srgbClr val="FFC000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4294967295"/>
                <p:extLst>
                  <p:ext uri="{D42A27DB-BD31-4B8C-83A1-F6EECF244321}">
                    <p14:modId xmlns:p14="http://schemas.microsoft.com/office/powerpoint/2010/main" val="866192543"/>
                  </p:ext>
                </p:extLst>
              </p:nvPr>
            </p:nvGraphicFramePr>
            <p:xfrm>
              <a:off x="215517" y="1346239"/>
              <a:ext cx="8640958" cy="5486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68418"/>
                    <a:gridCol w="658250"/>
                    <a:gridCol w="732078"/>
                    <a:gridCol w="804873"/>
                    <a:gridCol w="732078"/>
                    <a:gridCol w="731562"/>
                    <a:gridCol w="658767"/>
                    <a:gridCol w="731562"/>
                    <a:gridCol w="658767"/>
                    <a:gridCol w="588554"/>
                    <a:gridCol w="839946"/>
                    <a:gridCol w="936103"/>
                  </a:tblGrid>
                  <a:tr h="219456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/>
                            </a:rPr>
                            <a:t>Возрастные</a:t>
                          </a:r>
                        </a:p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/>
                            </a:rPr>
                            <a:t>группы</a:t>
                          </a:r>
                          <a:endParaRPr lang="ru-RU" sz="12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644" marR="50644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/>
                            </a:rPr>
                            <a:t>рН слюны</a:t>
                          </a:r>
                          <a:endParaRPr lang="ru-RU" sz="12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644" marR="50644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/>
                            </a:rPr>
                            <a:t>Вязкость слюны</a:t>
                          </a:r>
                        </a:p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/>
                            </a:rPr>
                            <a:t>(СПЗ)</a:t>
                          </a:r>
                          <a:endParaRPr lang="ru-RU" sz="12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644" marR="50644" marT="0" marB="0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0644" marR="50644" marT="0" marB="0">
                        <a:blipFill rotWithShape="1">
                          <a:blip r:embed="rId2"/>
                          <a:stretch>
                            <a:fillRect l="-241353" t="-278" r="-724812" b="-15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0644" marR="50644" marT="0" marB="0">
                        <a:blipFill rotWithShape="1">
                          <a:blip r:embed="rId2"/>
                          <a:stretch>
                            <a:fillRect l="-378333" t="-278" r="-703333" b="-15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0644" marR="50644" marT="0" marB="0">
                        <a:blipFill rotWithShape="1">
                          <a:blip r:embed="rId2"/>
                          <a:stretch>
                            <a:fillRect l="-478333" t="-278" r="-603333" b="-15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/>
                            </a:rPr>
                            <a:t>Р</a:t>
                          </a:r>
                        </a:p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/>
                            </a:rPr>
                            <a:t>(г</a:t>
                          </a:r>
                          <a:r>
                            <a:rPr lang="en-US" sz="1200" b="1" dirty="0">
                              <a:effectLst/>
                            </a:rPr>
                            <a:t>/</a:t>
                          </a:r>
                          <a:r>
                            <a:rPr lang="ru-RU" sz="1200" b="1" dirty="0">
                              <a:effectLst/>
                            </a:rPr>
                            <a:t>л)</a:t>
                          </a:r>
                          <a:endParaRPr lang="ru-RU" sz="12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644" marR="50644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/>
                            </a:rPr>
                            <a:t>УЭП слюны</a:t>
                          </a:r>
                        </a:p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/>
                            </a:rPr>
                            <a:t>(Омˉ¹· смˉ¹ ·10ˉ³)</a:t>
                          </a:r>
                          <a:endParaRPr lang="ru-RU" sz="12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644" marR="50644" marT="0" marB="0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>
                              <a:effectLst/>
                            </a:rPr>
                            <a:t>ΔрН</a:t>
                          </a:r>
                        </a:p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>
                              <a:effectLst/>
                            </a:rPr>
                            <a:t>осадка</a:t>
                          </a:r>
                        </a:p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>
                              <a:effectLst/>
                            </a:rPr>
                            <a:t>слюны</a:t>
                          </a:r>
                          <a:endParaRPr lang="ru-RU" sz="12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644" marR="50644" marT="0" marB="0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>
                              <a:effectLst/>
                            </a:rPr>
                            <a:t>ΔСа</a:t>
                          </a:r>
                        </a:p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>
                              <a:effectLst/>
                            </a:rPr>
                            <a:t>осадка</a:t>
                          </a:r>
                        </a:p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>
                              <a:effectLst/>
                            </a:rPr>
                            <a:t>слюны </a:t>
                          </a:r>
                        </a:p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>
                              <a:effectLst/>
                            </a:rPr>
                            <a:t>(г/л)</a:t>
                          </a:r>
                          <a:endParaRPr lang="ru-RU" sz="12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644" marR="50644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/>
                            </a:rPr>
                            <a:t>ПР</a:t>
                          </a:r>
                        </a:p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/>
                            </a:rPr>
                            <a:t>(ПР·10ˉ7)</a:t>
                          </a:r>
                          <a:endParaRPr lang="ru-RU" sz="12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644" marR="50644" marT="0" marB="0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/>
                            </a:rPr>
                            <a:t>Масса осадка</a:t>
                          </a:r>
                        </a:p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/>
                            </a:rPr>
                            <a:t>(мг/мл)</a:t>
                          </a:r>
                          <a:endParaRPr lang="ru-RU" sz="12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644" marR="50644" marT="0" marB="0">
                        <a:solidFill>
                          <a:srgbClr val="FFC000"/>
                        </a:solidFill>
                      </a:tcPr>
                    </a:tc>
                  </a:tr>
                  <a:tr h="109728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>
                              <a:effectLst/>
                            </a:rPr>
                            <a:t>5-6 лет</a:t>
                          </a:r>
                        </a:p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>
                              <a:effectLst/>
                            </a:rPr>
                            <a:t>фон</a:t>
                          </a:r>
                          <a:endParaRPr lang="ru-RU" sz="12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644" marR="50644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>
                              <a:effectLst/>
                            </a:rPr>
                            <a:t>7,21±0,50</a:t>
                          </a:r>
                          <a:endParaRPr lang="ru-RU" sz="12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644" marR="50644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/>
                            </a:rPr>
                            <a:t>0,821±0,20</a:t>
                          </a:r>
                          <a:endParaRPr lang="ru-RU" sz="12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644" marR="50644" marT="0" marB="0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/>
                            </a:rPr>
                            <a:t>0,219±0,14</a:t>
                          </a:r>
                          <a:endParaRPr lang="ru-RU" sz="12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644" marR="50644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/>
                            </a:rPr>
                            <a:t>0,737±0,25</a:t>
                          </a:r>
                          <a:endParaRPr lang="ru-RU" sz="12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644" marR="50644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/>
                            </a:rPr>
                            <a:t>0,035±0,05***</a:t>
                          </a:r>
                          <a:endParaRPr lang="ru-RU" sz="12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644" marR="50644" marT="0" marB="0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/>
                            </a:rPr>
                            <a:t>0,118±</a:t>
                          </a:r>
                        </a:p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/>
                            </a:rPr>
                            <a:t>0.09</a:t>
                          </a:r>
                          <a:endParaRPr lang="ru-RU" sz="12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644" marR="50644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/>
                            </a:rPr>
                            <a:t>2,721±0,50</a:t>
                          </a:r>
                          <a:endParaRPr lang="ru-RU" sz="12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644" marR="50644" marT="0" marB="0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/>
                            </a:rPr>
                            <a:t>1,83±0,50***</a:t>
                          </a:r>
                          <a:endParaRPr lang="ru-RU" sz="12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644" marR="50644" marT="0" marB="0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/>
                            </a:rPr>
                            <a:t>0,023±</a:t>
                          </a:r>
                        </a:p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/>
                            </a:rPr>
                            <a:t>0,01</a:t>
                          </a:r>
                          <a:endParaRPr lang="ru-RU" sz="12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644" marR="50644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>
                              <a:effectLst/>
                            </a:rPr>
                            <a:t>2,76±0,42***</a:t>
                          </a:r>
                          <a:endParaRPr lang="ru-RU" sz="12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644" marR="50644" marT="0" marB="0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/>
                            </a:rPr>
                            <a:t>23,54±6,50</a:t>
                          </a:r>
                        </a:p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/>
                            </a:rPr>
                            <a:t> </a:t>
                          </a:r>
                          <a:endParaRPr lang="ru-RU" sz="12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644" marR="50644" marT="0" marB="0">
                        <a:solidFill>
                          <a:srgbClr val="FFC000"/>
                        </a:solidFill>
                      </a:tcPr>
                    </a:tc>
                  </a:tr>
                  <a:tr h="109728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>
                              <a:effectLst/>
                            </a:rPr>
                            <a:t>12 лет</a:t>
                          </a:r>
                        </a:p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>
                              <a:effectLst/>
                            </a:rPr>
                            <a:t>фон</a:t>
                          </a:r>
                          <a:endParaRPr lang="ru-RU" sz="12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644" marR="50644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>
                              <a:effectLst/>
                            </a:rPr>
                            <a:t>6,98±0,52</a:t>
                          </a:r>
                          <a:endParaRPr lang="ru-RU" sz="12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644" marR="50644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/>
                            </a:rPr>
                            <a:t>0,809±0,24*</a:t>
                          </a:r>
                          <a:endParaRPr lang="ru-RU" sz="12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644" marR="50644" marT="0" marB="0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>
                              <a:effectLst/>
                            </a:rPr>
                            <a:t>0,294±0,15</a:t>
                          </a:r>
                          <a:endParaRPr lang="ru-RU" sz="12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644" marR="50644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>
                              <a:effectLst/>
                            </a:rPr>
                            <a:t>0,714±0,23</a:t>
                          </a:r>
                          <a:endParaRPr lang="ru-RU" sz="12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644" marR="50644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/>
                            </a:rPr>
                            <a:t>0,055±0,03</a:t>
                          </a:r>
                          <a:endParaRPr lang="ru-RU" sz="12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644" marR="50644" marT="0" marB="0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/>
                            </a:rPr>
                            <a:t>0,119±</a:t>
                          </a:r>
                        </a:p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/>
                            </a:rPr>
                            <a:t>0,09</a:t>
                          </a:r>
                          <a:endParaRPr lang="ru-RU" sz="12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644" marR="50644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>
                              <a:effectLst/>
                            </a:rPr>
                            <a:t>3,981±0,47**</a:t>
                          </a:r>
                          <a:endParaRPr lang="ru-RU" sz="12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644" marR="50644" marT="0" marB="0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/>
                            </a:rPr>
                            <a:t>2,12±0,37</a:t>
                          </a:r>
                          <a:endParaRPr lang="ru-RU" sz="12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644" marR="50644" marT="0" marB="0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/>
                            </a:rPr>
                            <a:t>0,034±</a:t>
                          </a:r>
                        </a:p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/>
                            </a:rPr>
                            <a:t>0,03</a:t>
                          </a:r>
                          <a:endParaRPr lang="ru-RU" sz="12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644" marR="50644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/>
                            </a:rPr>
                            <a:t>3,34±0,43</a:t>
                          </a:r>
                          <a:endParaRPr lang="ru-RU" sz="12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644" marR="50644" marT="0" marB="0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/>
                            </a:rPr>
                            <a:t>58,13±7,27</a:t>
                          </a:r>
                        </a:p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/>
                            </a:rPr>
                            <a:t>**</a:t>
                          </a:r>
                          <a:endParaRPr lang="ru-RU" sz="12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644" marR="50644" marT="0" marB="0">
                        <a:solidFill>
                          <a:srgbClr val="FFC000"/>
                        </a:solidFill>
                      </a:tcPr>
                    </a:tc>
                  </a:tr>
                  <a:tr h="109728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>
                              <a:effectLst/>
                            </a:rPr>
                            <a:t>15 лет фон</a:t>
                          </a:r>
                          <a:endParaRPr lang="ru-RU" sz="12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644" marR="50644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>
                              <a:effectLst/>
                            </a:rPr>
                            <a:t>6,90±0,52</a:t>
                          </a:r>
                          <a:endParaRPr lang="ru-RU" sz="12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644" marR="50644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/>
                            </a:rPr>
                            <a:t>0,958±0,24</a:t>
                          </a:r>
                          <a:endParaRPr lang="ru-RU" sz="12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644" marR="50644" marT="0" marB="0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>
                              <a:effectLst/>
                            </a:rPr>
                            <a:t>0,314±0,15</a:t>
                          </a:r>
                          <a:endParaRPr lang="ru-RU" sz="12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644" marR="50644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>
                              <a:effectLst/>
                            </a:rPr>
                            <a:t>0,897±0,25</a:t>
                          </a:r>
                          <a:endParaRPr lang="ru-RU" sz="12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644" marR="50644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/>
                            </a:rPr>
                            <a:t>0,046±0,05***</a:t>
                          </a:r>
                          <a:endParaRPr lang="ru-RU" sz="12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644" marR="50644" marT="0" marB="0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>
                              <a:effectLst/>
                            </a:rPr>
                            <a:t>0,106±</a:t>
                          </a:r>
                        </a:p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>
                              <a:effectLst/>
                            </a:rPr>
                            <a:t>0,03</a:t>
                          </a:r>
                          <a:endParaRPr lang="ru-RU" sz="12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644" marR="50644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>
                              <a:effectLst/>
                            </a:rPr>
                            <a:t>4,805±0,48**</a:t>
                          </a:r>
                        </a:p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>
                              <a:effectLst/>
                            </a:rPr>
                            <a:t> </a:t>
                          </a:r>
                          <a:endParaRPr lang="ru-RU" sz="12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644" marR="50644" marT="0" marB="0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/>
                            </a:rPr>
                            <a:t>1,82±0,34***</a:t>
                          </a:r>
                          <a:endParaRPr lang="ru-RU" sz="12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644" marR="50644" marT="0" marB="0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/>
                            </a:rPr>
                            <a:t>0,034±</a:t>
                          </a:r>
                        </a:p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/>
                            </a:rPr>
                            <a:t>0,03</a:t>
                          </a:r>
                          <a:endParaRPr lang="ru-RU" sz="12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644" marR="50644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>
                              <a:effectLst/>
                            </a:rPr>
                            <a:t>2,68±0,40***</a:t>
                          </a:r>
                          <a:endParaRPr lang="ru-RU" sz="12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644" marR="50644" marT="0" marB="0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/>
                            </a:rPr>
                            <a:t>51,51±5,73</a:t>
                          </a:r>
                        </a:p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/>
                            </a:rPr>
                            <a:t>**</a:t>
                          </a:r>
                          <a:endParaRPr lang="ru-RU" sz="12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644" marR="50644" marT="0" marB="0">
                        <a:solidFill>
                          <a:srgbClr val="FFC000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8101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67544" y="764704"/>
            <a:ext cx="2880320" cy="2150572"/>
          </a:xfrm>
          <a:prstGeom prst="roundRect">
            <a:avLst>
              <a:gd name="adj" fmla="val 28387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5-6 лет</a:t>
            </a:r>
          </a:p>
          <a:p>
            <a:pPr algn="ctr"/>
            <a:r>
              <a:rPr lang="ru-RU" dirty="0" smtClean="0"/>
              <a:t>ИГР-У</a:t>
            </a:r>
            <a:r>
              <a:rPr lang="ru-RU" dirty="0"/>
              <a:t>, РМА, ТЭР-тест, КОСРЭ-тест, ЭП-1, МКС, содержание общего кальция и фосфора в слюне, ПР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261448" y="188640"/>
            <a:ext cx="1346448" cy="6336704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15 лет</a:t>
            </a:r>
          </a:p>
          <a:p>
            <a:pPr algn="ctr"/>
            <a:r>
              <a:rPr lang="ru-RU" dirty="0" smtClean="0"/>
              <a:t>ИГР-У</a:t>
            </a:r>
            <a:r>
              <a:rPr lang="ru-RU" dirty="0"/>
              <a:t>, РМА, МКС, ПР, содержание общего кальция и фосфора в слюне, рН зубного налёта, УЭП ротовой жидкости, </a:t>
            </a:r>
            <a:r>
              <a:rPr lang="ru-RU" dirty="0" err="1"/>
              <a:t>ΔрН</a:t>
            </a:r>
            <a:r>
              <a:rPr lang="ru-RU" dirty="0"/>
              <a:t>, масса осадка ротовой жидкости.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544" y="4293096"/>
            <a:ext cx="2854002" cy="2138536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12 лет</a:t>
            </a:r>
          </a:p>
          <a:p>
            <a:pPr algn="ctr"/>
            <a:r>
              <a:rPr lang="ru-RU" dirty="0" smtClean="0"/>
              <a:t>ИГР-У</a:t>
            </a:r>
            <a:r>
              <a:rPr lang="ru-RU" dirty="0"/>
              <a:t>, РМА, МКС, ПР, УЭП ротовой жидкости, рН зубного налёта, </a:t>
            </a:r>
            <a:r>
              <a:rPr lang="ru-RU" dirty="0" err="1"/>
              <a:t>ΔСа</a:t>
            </a:r>
            <a:r>
              <a:rPr lang="ru-RU" dirty="0"/>
              <a:t>, масса осадка ротовой жидкости</a:t>
            </a:r>
          </a:p>
        </p:txBody>
      </p:sp>
      <p:sp>
        <p:nvSpPr>
          <p:cNvPr id="7" name="Овал 6"/>
          <p:cNvSpPr/>
          <p:nvPr/>
        </p:nvSpPr>
        <p:spPr>
          <a:xfrm>
            <a:off x="2915815" y="2636912"/>
            <a:ext cx="3501275" cy="1675860"/>
          </a:xfrm>
          <a:prstGeom prst="ellipse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 err="1" smtClean="0">
                <a:solidFill>
                  <a:srgbClr val="FF0000"/>
                </a:solidFill>
              </a:rPr>
              <a:t>Донозологическое</a:t>
            </a:r>
            <a:r>
              <a:rPr lang="ru-RU" b="1" i="1" u="sng" dirty="0">
                <a:solidFill>
                  <a:srgbClr val="FF0000"/>
                </a:solidFill>
              </a:rPr>
              <a:t> </a:t>
            </a:r>
            <a:r>
              <a:rPr lang="ru-RU" b="1" i="1" u="sng" dirty="0" smtClean="0">
                <a:solidFill>
                  <a:srgbClr val="FF0000"/>
                </a:solidFill>
              </a:rPr>
              <a:t>прогнозирование кариозного процесса</a:t>
            </a:r>
            <a:endParaRPr lang="ru-RU" b="1" i="1" u="sng" dirty="0">
              <a:solidFill>
                <a:srgbClr val="FF0000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 rot="19280202">
            <a:off x="3493244" y="2123082"/>
            <a:ext cx="484632" cy="71967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9139549">
            <a:off x="3401453" y="4441576"/>
            <a:ext cx="892974" cy="51035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0800000">
            <a:off x="6417092" y="3356992"/>
            <a:ext cx="79208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58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endParaRPr lang="ru-RU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424936" cy="5661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99592" y="4869160"/>
            <a:ext cx="2592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Скругленный прямоугольник 2"/>
              <p:cNvSpPr/>
              <p:nvPr/>
            </p:nvSpPr>
            <p:spPr>
              <a:xfrm>
                <a:off x="827584" y="4698811"/>
                <a:ext cx="2376264" cy="1204794"/>
              </a:xfrm>
              <a:prstGeom prst="roundRect">
                <a:avLst/>
              </a:prstGeom>
              <a:ln w="57150">
                <a:solidFill>
                  <a:srgbClr val="FF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R</a:t>
                </a:r>
                <a:r>
                  <a:rPr lang="en-US" b="1" baseline="-25000" dirty="0" err="1">
                    <a:solidFill>
                      <a:schemeClr val="bg1"/>
                    </a:solidFill>
                  </a:rPr>
                  <a:t>j</a:t>
                </a:r>
                <a:r>
                  <a:rPr lang="ru-RU" b="1" baseline="-25000" dirty="0" err="1">
                    <a:solidFill>
                      <a:schemeClr val="bg1"/>
                    </a:solidFill>
                  </a:rPr>
                  <a:t>отн</a:t>
                </a:r>
                <a:r>
                  <a:rPr lang="ru-RU" b="1" baseline="30000" dirty="0">
                    <a:solidFill>
                      <a:schemeClr val="bg1"/>
                    </a:solidFill>
                  </a:rPr>
                  <a:t> </a:t>
                </a:r>
                <a:r>
                  <a:rPr lang="ru-RU" b="1" dirty="0">
                    <a:solidFill>
                      <a:schemeClr val="bg1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ru-RU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b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(∑(</m:t>
                                </m:r>
                                <m: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𝐗</m:t>
                                </m:r>
                                <m:r>
                                  <a:rPr lang="en-US" b="1" i="1" baseline="-2500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𝐢</m:t>
                                </m:r>
                                <m:r>
                                  <a:rPr lang="ru-RU" b="1" baseline="-2500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ср</m:t>
                                </m:r>
                                <m:r>
                                  <a:rPr lang="ru-RU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ru-RU" b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Х</m:t>
                                </m:r>
                                <m:r>
                                  <a:rPr lang="en-US" b="1" i="1" baseline="-2500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𝐢𝐣</m:t>
                                </m:r>
                                <m:r>
                                  <a:rPr lang="ru-RU" b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ru-RU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ru-RU" b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ru-RU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ru-RU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/</m:t>
                            </m:r>
                            <m:r>
                              <a:rPr lang="ru-RU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ru-RU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b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(∑(Х</m:t>
                                </m:r>
                                <m:r>
                                  <a:rPr lang="en-US" b="1" i="1" baseline="-2500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𝐢</m:t>
                                </m:r>
                                <m:r>
                                  <a:rPr lang="ru-RU" b="1" baseline="-2500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ср</m:t>
                                </m:r>
                                <m:r>
                                  <a:rPr lang="ru-RU" b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ru-RU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ru-RU" b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ru-RU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ru-RU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/</m:t>
                            </m:r>
                            <m:r>
                              <a:rPr lang="ru-RU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ru-RU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Скругленный 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698811"/>
                <a:ext cx="2376264" cy="1204794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57150">
                <a:solidFill>
                  <a:srgbClr val="FF66FF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395536" y="548680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/>
              <a:t>Математические модели </a:t>
            </a:r>
            <a:r>
              <a:rPr lang="ru-RU" sz="2400" b="1" u="sng" dirty="0" err="1"/>
              <a:t>кариесрезистентности</a:t>
            </a:r>
            <a:r>
              <a:rPr lang="ru-RU" sz="2400" b="1" u="sng" dirty="0"/>
              <a:t> детей дошкольного и школьного возраста</a:t>
            </a:r>
          </a:p>
        </p:txBody>
      </p:sp>
    </p:spTree>
    <p:extLst>
      <p:ext uri="{BB962C8B-B14F-4D97-AF65-F5344CB8AC3E}">
        <p14:creationId xmlns:p14="http://schemas.microsoft.com/office/powerpoint/2010/main" val="124721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895" y="21872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u="sng" dirty="0" smtClean="0">
                <a:solidFill>
                  <a:schemeClr val="tx1"/>
                </a:solidFill>
              </a:rPr>
              <a:t>Программы для </a:t>
            </a:r>
            <a:r>
              <a:rPr lang="ru-RU" sz="2400" b="1" u="sng" dirty="0" err="1" smtClean="0">
                <a:solidFill>
                  <a:schemeClr val="tx1"/>
                </a:solidFill>
              </a:rPr>
              <a:t>донозологического</a:t>
            </a:r>
            <a:r>
              <a:rPr lang="ru-RU" sz="2400" b="1" u="sng" dirty="0" smtClean="0">
                <a:solidFill>
                  <a:schemeClr val="tx1"/>
                </a:solidFill>
              </a:rPr>
              <a:t> прогнозирования развития кариеса зубов у детей</a:t>
            </a:r>
            <a:endParaRPr lang="ru-RU" sz="2400" b="1" u="sng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F:\12 лет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88840"/>
            <a:ext cx="3168352" cy="3334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Объект 3" descr="C:\Users\Aldaris\Pictures\2010-03-11\Меню.JPG"/>
          <p:cNvPicPr>
            <a:picLocks noGrp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2808312" cy="3775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F:\15 лет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732" y="1340768"/>
            <a:ext cx="2558740" cy="3204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H:\МАМА\Защита\свид-во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67769"/>
            <a:ext cx="1584176" cy="2195788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:\свидетельство2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531543"/>
            <a:ext cx="1609795" cy="2231298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свидетельство3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454" y="4568183"/>
            <a:ext cx="1583877" cy="2195374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37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Профилактические и лечебные </a:t>
            </a:r>
            <a:r>
              <a:rPr lang="ru-RU" sz="3200" b="1" dirty="0" smtClean="0"/>
              <a:t>гели Омской стоматологической школы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. 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4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4" y="2894486"/>
            <a:ext cx="1909763" cy="294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84970"/>
            <a:ext cx="1838325" cy="287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097" y="2971971"/>
            <a:ext cx="1817688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093" y="2986558"/>
            <a:ext cx="187642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305" y="2989471"/>
            <a:ext cx="1960563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2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71115"/>
            <a:ext cx="2114466" cy="294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249" y="2989471"/>
            <a:ext cx="1956017" cy="294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482" y="3002911"/>
            <a:ext cx="2099923" cy="2910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224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45976"/>
            <a:ext cx="8229600" cy="1066800"/>
          </a:xfrm>
        </p:spPr>
        <p:txBody>
          <a:bodyPr/>
          <a:lstStyle/>
          <a:p>
            <a:r>
              <a:rPr lang="ru-RU" sz="3200" u="sng" dirty="0">
                <a:solidFill>
                  <a:srgbClr val="002060"/>
                </a:solidFill>
              </a:rPr>
              <a:t>Условия </a:t>
            </a:r>
            <a:r>
              <a:rPr lang="ru-RU" sz="3200" u="sng" dirty="0" smtClean="0">
                <a:solidFill>
                  <a:srgbClr val="002060"/>
                </a:solidFill>
              </a:rPr>
              <a:t>внедрения инновационных разработок в регионе:</a:t>
            </a:r>
            <a:endParaRPr lang="ru-RU" u="sng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1727100"/>
            <a:ext cx="2232248" cy="4464496"/>
          </a:xfrm>
          <a:prstGeom prst="roundRect">
            <a:avLst/>
          </a:prstGeom>
          <a:solidFill>
            <a:srgbClr val="0070C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Крупная клиническая многопрофильная база  с </a:t>
            </a:r>
            <a:r>
              <a:rPr lang="ru-RU" b="1" u="sng" dirty="0"/>
              <a:t>лабораторной диагностикой и школьной стоматологией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635896" y="1696865"/>
            <a:ext cx="2088232" cy="4464496"/>
          </a:xfrm>
          <a:prstGeom prst="roundRect">
            <a:avLst/>
          </a:prstGeom>
          <a:solidFill>
            <a:srgbClr val="FF00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Заинтересованность практического здравоохранения (региональная </a:t>
            </a:r>
            <a:r>
              <a:rPr lang="ru-RU" b="1" u="sng" dirty="0"/>
              <a:t>п</a:t>
            </a:r>
            <a:r>
              <a:rPr lang="ru-RU" b="1" u="sng" dirty="0" smtClean="0"/>
              <a:t>рограмма </a:t>
            </a:r>
            <a:r>
              <a:rPr lang="ru-RU" b="1" u="sng" dirty="0"/>
              <a:t>профилактики кариеса зубов у детей</a:t>
            </a:r>
            <a:r>
              <a:rPr lang="ru-RU" b="1" dirty="0"/>
              <a:t>)</a:t>
            </a:r>
          </a:p>
        </p:txBody>
      </p:sp>
      <p:sp>
        <p:nvSpPr>
          <p:cNvPr id="6" name="Овал 5"/>
          <p:cNvSpPr/>
          <p:nvPr/>
        </p:nvSpPr>
        <p:spPr>
          <a:xfrm>
            <a:off x="6722432" y="1661160"/>
            <a:ext cx="2171066" cy="4464496"/>
          </a:xfrm>
          <a:prstGeom prst="ellipse">
            <a:avLst/>
          </a:prstGeom>
          <a:solidFill>
            <a:srgbClr val="92D05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Внедрение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5816415" y="3543650"/>
            <a:ext cx="777236" cy="6995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рест 7"/>
          <p:cNvSpPr/>
          <p:nvPr/>
        </p:nvSpPr>
        <p:spPr>
          <a:xfrm>
            <a:off x="2627784" y="3502148"/>
            <a:ext cx="914400" cy="91440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29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37</TotalTime>
  <Words>716</Words>
  <Application>Microsoft Office PowerPoint</Application>
  <PresentationFormat>Экран (4:3)</PresentationFormat>
  <Paragraphs>182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Городская</vt:lpstr>
      <vt:lpstr>  Комплексный подход к проблеме прогнозирования риска развития кариеса в детском возрасте</vt:lpstr>
      <vt:lpstr>Презентация PowerPoint</vt:lpstr>
      <vt:lpstr>Презентация PowerPoint</vt:lpstr>
      <vt:lpstr>Физико-химические параметры ротовой жидкости кариесрезистентных детей дошкольного и школьного возраста (М±m) </vt:lpstr>
      <vt:lpstr>Презентация PowerPoint</vt:lpstr>
      <vt:lpstr>Презентация PowerPoint</vt:lpstr>
      <vt:lpstr>Программы для донозологического прогнозирования развития кариеса зубов у детей</vt:lpstr>
      <vt:lpstr>Профилактические и лечебные гели Омской стоматологической школы</vt:lpstr>
      <vt:lpstr>Условия внедрения инновационных разработок в регионе:</vt:lpstr>
      <vt:lpstr>Медико-социальный эффект</vt:lpstr>
      <vt:lpstr>Экономический эффект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Комплексный подход к проблеме прогнозирования риска развития кариеса в детском возрасте</dc:title>
  <dc:creator>Acer</dc:creator>
  <cp:lastModifiedBy>Acer</cp:lastModifiedBy>
  <cp:revision>7</cp:revision>
  <dcterms:created xsi:type="dcterms:W3CDTF">2017-12-14T09:02:54Z</dcterms:created>
  <dcterms:modified xsi:type="dcterms:W3CDTF">2017-12-14T09:42:58Z</dcterms:modified>
</cp:coreProperties>
</file>